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7102475" cy="9037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2" d="100"/>
          <a:sy n="92" d="100"/>
        </p:scale>
        <p:origin x="51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76AD61-1A2A-4A6B-A250-CFD0C24D3F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072805-A940-40B9-A766-B289B2FDC0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3DA83-8427-4630-A391-ED9734ED5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AF1F-5145-402E-B523-397930B7559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91257B-9FAB-40AA-9E67-2DA57D730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3F3172-999F-4336-AD98-65B983D9B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B7DC-0757-4F27-8E77-6086EEBD3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16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5FA13-E13A-49F0-B1BC-D0144BCD8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4D93C9-E4E8-4E68-A507-4133FBD9E6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498B8A-E75D-47A5-97AA-CB7B16C22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AF1F-5145-402E-B523-397930B7559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347400-AC8A-40AF-8A45-2EA8BA1F0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4C61B-6B45-4521-8E51-A30ECF06A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B7DC-0757-4F27-8E77-6086EEBD3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092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1F82BE-2742-4931-8FF2-BB60E4602DF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1E1C83-BEFF-48AB-83B7-016B8D6F97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632650-63FC-45C1-8688-E29B0CA54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AF1F-5145-402E-B523-397930B7559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9F274-83B6-4066-9826-7ADFBB500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7D032-0AC0-43BF-8297-E9D694840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B7DC-0757-4F27-8E77-6086EEBD3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14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43DD6-EE48-425D-82F0-8A69BC8E9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650B85-9645-4D30-94F8-3A2FBE5D01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675A0-38A0-4B03-9056-2C4D5FA8FB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AF1F-5145-402E-B523-397930B7559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DB2EB-E93F-49B7-A112-DA599C7DB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B03CA6-3FD7-4055-A1EF-C7678343D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B7DC-0757-4F27-8E77-6086EEBD3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046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FB78DD-E071-4536-99F9-FEE79BFAB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93C9A4-FE34-43D8-8FE0-F0540BBCB7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797614-2918-4E0B-BC77-20B0E56EB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AF1F-5145-402E-B523-397930B7559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AA6D4C-8A6B-47D5-8416-7E44164A5E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BDA419-8684-4A19-9874-BE1EBE0211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B7DC-0757-4F27-8E77-6086EEBD3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710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7912C-2FA7-4C50-B7C3-B4BF571717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7855C-41C0-4A62-B7B4-398A9886A5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3500AF-7244-4201-B7E2-1770E8B03A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681FA9-71D4-47FE-B654-A108EB335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AF1F-5145-402E-B523-397930B7559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E4A8FF-B0CD-4492-9E4A-057BADA9D8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CA962D-F32E-40EC-B455-B689108C3B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B7DC-0757-4F27-8E77-6086EEBD3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885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BDCF5-8053-406E-8B9E-A317A2CBAE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B4C680-D013-43B3-8B26-A51EE9BA32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C93B91-38ED-4AEF-A6D9-F929000CC7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3BAAF2-4EAE-472F-B786-B82199F329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661688B-1554-4034-A096-B3A7BA2B9F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B2AD27-17A9-45DA-A1E6-A0E043733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AF1F-5145-402E-B523-397930B7559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AF141DD-5C43-4AA7-A5C4-BB5579692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0D4CDA-CDDD-4438-8144-EED5CCA79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B7DC-0757-4F27-8E77-6086EEBD3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283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92749-BCAD-48CD-9A15-3E6FE8FB37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C92617-9901-43E4-B1B7-8BF5997FD7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AF1F-5145-402E-B523-397930B7559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2BB594-B6FB-4873-B68C-451CF79D8D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608282A-4166-48CD-A527-77CD394E0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B7DC-0757-4F27-8E77-6086EEBD3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598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7AD0246-C1A7-4F13-804A-02809055D4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AF1F-5145-402E-B523-397930B7559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0549C7D-11E7-42EC-B81A-231697C8C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F84443-2479-4ED2-8438-FFDAB80C9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B7DC-0757-4F27-8E77-6086EEBD3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415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8D35A-15F9-4282-9F0F-447131A3F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639B5-2F6F-4C84-811C-0239B4120E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73434CD-52B1-4B62-92FF-28CA8878F0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AC3143-F34D-4CA2-B7DB-421601BFB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AF1F-5145-402E-B523-397930B7559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066213-E8B4-4743-A654-DC6803A45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0A62A4-0350-4857-A667-08379A0D0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B7DC-0757-4F27-8E77-6086EEBD3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134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A8AFA-B48D-474E-8640-ACEAA6DB89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9E6EDF-1CEC-49B7-8EAA-93DA7EA730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8CB2C0D-DE9D-415D-9C56-1F4EA88C0F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204AE0-FF39-4E6B-8BA1-B7D63463C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4AF1F-5145-402E-B523-397930B7559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295CE47-6296-43E9-92C9-548E8AB85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508C4F-8E0D-4073-9511-355F278D82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5BB7DC-0757-4F27-8E77-6086EEBD3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910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D2A39FF-36E9-4785-A5FC-67F7C6EA4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07F07-141E-4211-B1F5-2248E61292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666CCC-5535-4373-875C-B26D08AC6FD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4AF1F-5145-402E-B523-397930B7559B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3F0FB-10A7-4240-B88C-4DA586883A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980380-A101-466C-9970-19FF660DC2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5BB7DC-0757-4F27-8E77-6086EEBD3B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067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12">
            <a:extLst>
              <a:ext uri="{FF2B5EF4-FFF2-40B4-BE49-F238E27FC236}">
                <a16:creationId xmlns:a16="http://schemas.microsoft.com/office/drawing/2014/main" id="{8F7AFB9A-7364-478C-B48B-8523CDD9AE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5" name="Freeform: Shape 14">
            <a:extLst>
              <a:ext uri="{FF2B5EF4-FFF2-40B4-BE49-F238E27FC236}">
                <a16:creationId xmlns:a16="http://schemas.microsoft.com/office/drawing/2014/main" id="{36678033-86B6-40E6-BE90-78D8ED4E3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6096002" cy="6858000"/>
          </a:xfrm>
          <a:custGeom>
            <a:avLst/>
            <a:gdLst>
              <a:gd name="connsiteX0" fmla="*/ 0 w 6096002"/>
              <a:gd name="connsiteY0" fmla="*/ 0 h 6858000"/>
              <a:gd name="connsiteX1" fmla="*/ 4885967 w 6096002"/>
              <a:gd name="connsiteY1" fmla="*/ 0 h 6858000"/>
              <a:gd name="connsiteX2" fmla="*/ 4946007 w 6096002"/>
              <a:gd name="connsiteY2" fmla="*/ 69271 h 6858000"/>
              <a:gd name="connsiteX3" fmla="*/ 6096002 w 6096002"/>
              <a:gd name="connsiteY3" fmla="*/ 3429000 h 6858000"/>
              <a:gd name="connsiteX4" fmla="*/ 4946007 w 6096002"/>
              <a:gd name="connsiteY4" fmla="*/ 6788730 h 6858000"/>
              <a:gd name="connsiteX5" fmla="*/ 4885967 w 6096002"/>
              <a:gd name="connsiteY5" fmla="*/ 6858000 h 6858000"/>
              <a:gd name="connsiteX6" fmla="*/ 0 w 609600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2" h="6858000">
                <a:moveTo>
                  <a:pt x="0" y="0"/>
                </a:moveTo>
                <a:lnTo>
                  <a:pt x="4885967" y="0"/>
                </a:lnTo>
                <a:lnTo>
                  <a:pt x="4946007" y="69271"/>
                </a:lnTo>
                <a:cubicBezTo>
                  <a:pt x="5656533" y="929100"/>
                  <a:pt x="6096002" y="2116944"/>
                  <a:pt x="6096002" y="3429000"/>
                </a:cubicBezTo>
                <a:cubicBezTo>
                  <a:pt x="6096002" y="4741056"/>
                  <a:pt x="5656533" y="5928900"/>
                  <a:pt x="4946007" y="6788730"/>
                </a:cubicBezTo>
                <a:lnTo>
                  <a:pt x="4885967" y="6858000"/>
                </a:lnTo>
                <a:lnTo>
                  <a:pt x="0" y="6858000"/>
                </a:lnTo>
                <a:close/>
              </a:path>
            </a:pathLst>
          </a:custGeom>
          <a:ln w="9525">
            <a:solidFill>
              <a:srgbClr val="EFEFEF"/>
            </a:solidFill>
          </a:ln>
          <a:effectLst>
            <a:outerShdw blurRad="88900" dist="38100" algn="l" rotWithShape="0">
              <a:schemeClr val="bg1">
                <a:lumMod val="85000"/>
                <a:alpha val="5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 useBgFill="1">
        <p:nvSpPr>
          <p:cNvPr id="17" name="Freeform: Shape 16">
            <a:extLst>
              <a:ext uri="{FF2B5EF4-FFF2-40B4-BE49-F238E27FC236}">
                <a16:creationId xmlns:a16="http://schemas.microsoft.com/office/drawing/2014/main" id="{D2542E1A-076E-4A34-BB67-2BF961754E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85370" cy="6858000"/>
          </a:xfrm>
          <a:custGeom>
            <a:avLst/>
            <a:gdLst>
              <a:gd name="connsiteX0" fmla="*/ 0 w 6085370"/>
              <a:gd name="connsiteY0" fmla="*/ 0 h 6858000"/>
              <a:gd name="connsiteX1" fmla="*/ 4875335 w 6085370"/>
              <a:gd name="connsiteY1" fmla="*/ 0 h 6858000"/>
              <a:gd name="connsiteX2" fmla="*/ 4935375 w 6085370"/>
              <a:gd name="connsiteY2" fmla="*/ 69271 h 6858000"/>
              <a:gd name="connsiteX3" fmla="*/ 6085370 w 6085370"/>
              <a:gd name="connsiteY3" fmla="*/ 3429000 h 6858000"/>
              <a:gd name="connsiteX4" fmla="*/ 4935375 w 6085370"/>
              <a:gd name="connsiteY4" fmla="*/ 6788730 h 6858000"/>
              <a:gd name="connsiteX5" fmla="*/ 4875335 w 6085370"/>
              <a:gd name="connsiteY5" fmla="*/ 6858000 h 6858000"/>
              <a:gd name="connsiteX6" fmla="*/ 0 w 608537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85370" h="6858000">
                <a:moveTo>
                  <a:pt x="0" y="0"/>
                </a:moveTo>
                <a:lnTo>
                  <a:pt x="4875335" y="0"/>
                </a:lnTo>
                <a:lnTo>
                  <a:pt x="4935375" y="69271"/>
                </a:lnTo>
                <a:cubicBezTo>
                  <a:pt x="5645901" y="929100"/>
                  <a:pt x="6085370" y="2116944"/>
                  <a:pt x="6085370" y="3429000"/>
                </a:cubicBezTo>
                <a:cubicBezTo>
                  <a:pt x="6085370" y="4741056"/>
                  <a:pt x="5645901" y="5928900"/>
                  <a:pt x="4935375" y="6788730"/>
                </a:cubicBezTo>
                <a:lnTo>
                  <a:pt x="4875335" y="6858000"/>
                </a:lnTo>
                <a:lnTo>
                  <a:pt x="0" y="6858000"/>
                </a:lnTo>
                <a:close/>
              </a:path>
            </a:pathLst>
          </a:custGeom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7BD68B-6516-46FC-B680-E404F0FC844C}"/>
              </a:ext>
            </a:extLst>
          </p:cNvPr>
          <p:cNvSpPr txBox="1"/>
          <p:nvPr/>
        </p:nvSpPr>
        <p:spPr>
          <a:xfrm>
            <a:off x="224772" y="522936"/>
            <a:ext cx="6085369" cy="136368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i="1" dirty="0">
                <a:latin typeface="+mj-lt"/>
                <a:ea typeface="+mj-ea"/>
                <a:cs typeface="+mj-cs"/>
              </a:rPr>
              <a:t>       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800" b="1" i="1" dirty="0">
                <a:latin typeface="+mj-lt"/>
                <a:ea typeface="+mj-ea"/>
                <a:cs typeface="+mj-cs"/>
              </a:rPr>
              <a:t>       Residential Property Auction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i="1" dirty="0">
                <a:latin typeface="+mj-lt"/>
                <a:ea typeface="+mj-ea"/>
                <a:cs typeface="+mj-cs"/>
              </a:rPr>
              <a:t>          141 Highland St, Bruceton, TN 38317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2000" b="1" i="1" dirty="0">
                <a:latin typeface="+mj-lt"/>
                <a:ea typeface="+mj-ea"/>
                <a:cs typeface="+mj-cs"/>
              </a:rPr>
              <a:t>             Register to bid @www.bidjds.com!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600" b="1" i="1" dirty="0"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5C56826-D4E5-42ED-8529-079651CB30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152144"/>
            <a:ext cx="128016" cy="65390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" name="Rectangle 20">
            <a:extLst>
              <a:ext uri="{FF2B5EF4-FFF2-40B4-BE49-F238E27FC236}">
                <a16:creationId xmlns:a16="http://schemas.microsoft.com/office/drawing/2014/main" id="{82095FCE-EF05-4443-B97A-85DEE3A5C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8912" y="2185062"/>
            <a:ext cx="4983480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86136E-EFBF-4869-9D08-0CBC61728725}"/>
              </a:ext>
            </a:extLst>
          </p:cNvPr>
          <p:cNvSpPr txBox="1"/>
          <p:nvPr/>
        </p:nvSpPr>
        <p:spPr>
          <a:xfrm>
            <a:off x="205517" y="2649931"/>
            <a:ext cx="4884162" cy="3637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1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rgbClr val="333333"/>
              </a:solidFill>
              <a:latin typeface="Source Sans Pro" panose="020B0503030403020204" pitchFamily="34" charset="0"/>
            </a:endParaRP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000" b="1" dirty="0">
                <a:solidFill>
                  <a:srgbClr val="333333"/>
                </a:solidFill>
                <a:latin typeface="Source Sans Pro" panose="020B0503030403020204" pitchFamily="34" charset="0"/>
              </a:rPr>
              <a:t>Open House: 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rgbClr val="333333"/>
                </a:solidFill>
                <a:latin typeface="Source Sans Pro" panose="020B0503030403020204" pitchFamily="34" charset="0"/>
              </a:rPr>
              <a:t>November 30</a:t>
            </a:r>
            <a:r>
              <a:rPr lang="en-US" sz="2000" baseline="30000" dirty="0">
                <a:solidFill>
                  <a:srgbClr val="333333"/>
                </a:solidFill>
                <a:latin typeface="Source Sans Pro" panose="020B0503030403020204" pitchFamily="34" charset="0"/>
              </a:rPr>
              <a:t>th</a:t>
            </a:r>
            <a:r>
              <a:rPr lang="en-US" sz="2000" dirty="0">
                <a:solidFill>
                  <a:srgbClr val="333333"/>
                </a:solidFill>
                <a:latin typeface="Source Sans Pro" panose="020B0503030403020204" pitchFamily="34" charset="0"/>
              </a:rPr>
              <a:t> – 12:00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rgbClr val="333333"/>
              </a:solidFill>
              <a:latin typeface="Source Sans Pro" panose="020B0503030403020204" pitchFamily="34" charset="0"/>
            </a:endParaRP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333333"/>
                </a:solidFill>
                <a:latin typeface="Source Sans Pro" panose="020B0503030403020204" pitchFamily="34" charset="0"/>
              </a:rPr>
              <a:t>Approx 1,100 sq ft living space</a:t>
            </a: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333333"/>
                </a:solidFill>
                <a:latin typeface="Source Sans Pro" panose="020B0503030403020204" pitchFamily="34" charset="0"/>
              </a:rPr>
              <a:t>2 Bedrooms </a:t>
            </a: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333333"/>
                </a:solidFill>
                <a:latin typeface="Source Sans Pro" panose="020B0503030403020204" pitchFamily="34" charset="0"/>
              </a:rPr>
              <a:t>1 Bathroom</a:t>
            </a: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333333"/>
                </a:solidFill>
                <a:latin typeface="Source Sans Pro" panose="020B0503030403020204" pitchFamily="34" charset="0"/>
              </a:rPr>
              <a:t>Fully remodeled!</a:t>
            </a:r>
          </a:p>
          <a:p>
            <a:pPr marL="742950" lvl="1" indent="-28575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333333"/>
                </a:solidFill>
                <a:latin typeface="Source Sans Pro" panose="020B0503030403020204" pitchFamily="34" charset="0"/>
              </a:rPr>
              <a:t>Corner lot</a:t>
            </a:r>
          </a:p>
          <a:p>
            <a:pPr lvl="1">
              <a:lnSpc>
                <a:spcPct val="90000"/>
              </a:lnSpc>
              <a:spcAft>
                <a:spcPts val="600"/>
              </a:spcAft>
            </a:pPr>
            <a:endParaRPr lang="en-US" sz="2000" dirty="0">
              <a:solidFill>
                <a:srgbClr val="333333"/>
              </a:solidFill>
              <a:latin typeface="Source Sans Pro" panose="020B0503030403020204" pitchFamily="34" charset="0"/>
            </a:endParaRPr>
          </a:p>
          <a:p>
            <a:pPr lvl="1">
              <a:lnSpc>
                <a:spcPct val="90000"/>
              </a:lnSpc>
              <a:spcAft>
                <a:spcPts val="600"/>
              </a:spcAft>
            </a:pPr>
            <a:endParaRPr lang="en-US" sz="1600" b="0" i="0" dirty="0">
              <a:solidFill>
                <a:srgbClr val="333333"/>
              </a:solidFill>
              <a:effectLst/>
              <a:latin typeface="Source Sans Pro" panose="020B0503030403020204" pitchFamily="34" charset="0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8F4AAE55-3BB6-4B6E-8E31-CD5415A369A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3347" y="4333077"/>
            <a:ext cx="3437666" cy="1383660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1660E67F-EDEE-4C57-8E42-A26751AD1E53}"/>
              </a:ext>
            </a:extLst>
          </p:cNvPr>
          <p:cNvSpPr txBox="1"/>
          <p:nvPr/>
        </p:nvSpPr>
        <p:spPr>
          <a:xfrm>
            <a:off x="8031299" y="5657671"/>
            <a:ext cx="2307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Questions?</a:t>
            </a:r>
          </a:p>
          <a:p>
            <a:pPr algn="ctr"/>
            <a:r>
              <a:rPr lang="en-US" dirty="0"/>
              <a:t>Call 865-264-4641</a:t>
            </a:r>
          </a:p>
          <a:p>
            <a:pPr algn="ctr"/>
            <a:r>
              <a:rPr lang="en-US" dirty="0"/>
              <a:t>See more at</a:t>
            </a:r>
          </a:p>
          <a:p>
            <a:pPr algn="ctr"/>
            <a:r>
              <a:rPr lang="en-US" b="1" dirty="0"/>
              <a:t>www.bidjds.com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CB9A18F-E30A-4F13-AF95-C46EA9FA2352}"/>
              </a:ext>
            </a:extLst>
          </p:cNvPr>
          <p:cNvSpPr txBox="1"/>
          <p:nvPr/>
        </p:nvSpPr>
        <p:spPr>
          <a:xfrm>
            <a:off x="-1637" y="6488668"/>
            <a:ext cx="29049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10% Buyer’s Premium for Real Estate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72CDCB7-8FD8-41D7-90D0-4D8A9AE0E3D3}"/>
              </a:ext>
            </a:extLst>
          </p:cNvPr>
          <p:cNvSpPr txBox="1"/>
          <p:nvPr/>
        </p:nvSpPr>
        <p:spPr>
          <a:xfrm>
            <a:off x="4390159" y="6105672"/>
            <a:ext cx="3643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Auctioneer – Jason Deel TAL # 6826</a:t>
            </a:r>
          </a:p>
          <a:p>
            <a:pPr algn="ctr"/>
            <a:r>
              <a:rPr lang="en-US" sz="1400" dirty="0"/>
              <a:t>Auctioneer – Brandon Presley TAL # 7424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16182AA-DC1F-42D1-8554-1A266F211DAE}"/>
              </a:ext>
            </a:extLst>
          </p:cNvPr>
          <p:cNvSpPr txBox="1"/>
          <p:nvPr/>
        </p:nvSpPr>
        <p:spPr>
          <a:xfrm>
            <a:off x="10339155" y="6538378"/>
            <a:ext cx="21154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10% Down on Auction Day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1E40C0A-DEE7-4808-AD02-BBD4E7F1F3FA}"/>
              </a:ext>
            </a:extLst>
          </p:cNvPr>
          <p:cNvSpPr txBox="1"/>
          <p:nvPr/>
        </p:nvSpPr>
        <p:spPr>
          <a:xfrm rot="20546940">
            <a:off x="7042501" y="2793002"/>
            <a:ext cx="480998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highlight>
                  <a:srgbClr val="FFFF00"/>
                </a:highlight>
                <a:latin typeface="+mj-lt"/>
                <a:ea typeface="+mj-ea"/>
                <a:cs typeface="+mj-cs"/>
              </a:rPr>
              <a:t> Bidding closes</a:t>
            </a:r>
          </a:p>
          <a:p>
            <a:pPr algn="ctr"/>
            <a:r>
              <a:rPr lang="en-US" sz="2400" b="1" i="1" dirty="0">
                <a:highlight>
                  <a:srgbClr val="FFFF00"/>
                </a:highlight>
                <a:latin typeface="+mj-lt"/>
                <a:ea typeface="+mj-ea"/>
                <a:cs typeface="+mj-cs"/>
              </a:rPr>
              <a:t> Tuesday Dec 3</a:t>
            </a:r>
            <a:r>
              <a:rPr lang="en-US" sz="2400" b="1" i="1" baseline="30000" dirty="0">
                <a:highlight>
                  <a:srgbClr val="FFFF00"/>
                </a:highlight>
                <a:latin typeface="+mj-lt"/>
                <a:ea typeface="+mj-ea"/>
                <a:cs typeface="+mj-cs"/>
              </a:rPr>
              <a:t>rd</a:t>
            </a:r>
            <a:r>
              <a:rPr lang="en-US" sz="2400" b="1" i="1" dirty="0">
                <a:highlight>
                  <a:srgbClr val="FFFF00"/>
                </a:highlight>
                <a:latin typeface="+mj-lt"/>
                <a:ea typeface="+mj-ea"/>
                <a:cs typeface="+mj-cs"/>
              </a:rPr>
              <a:t> </a:t>
            </a:r>
          </a:p>
          <a:p>
            <a:pPr algn="ctr"/>
            <a:r>
              <a:rPr lang="en-US" sz="2400" b="1" i="1" dirty="0">
                <a:highlight>
                  <a:srgbClr val="FFFF00"/>
                </a:highlight>
                <a:latin typeface="+mj-lt"/>
                <a:ea typeface="+mj-ea"/>
                <a:cs typeface="+mj-cs"/>
              </a:rPr>
              <a:t>7:00PM CT/8:00PM ET</a:t>
            </a:r>
          </a:p>
          <a:p>
            <a:endParaRPr lang="en-US" sz="2800" dirty="0"/>
          </a:p>
        </p:txBody>
      </p:sp>
      <p:sp>
        <p:nvSpPr>
          <p:cNvPr id="18" name="Star: 5 Points 17">
            <a:extLst>
              <a:ext uri="{FF2B5EF4-FFF2-40B4-BE49-F238E27FC236}">
                <a16:creationId xmlns:a16="http://schemas.microsoft.com/office/drawing/2014/main" id="{6E4E5A28-812F-43D4-AFBC-0AA6E5CEE3AC}"/>
              </a:ext>
            </a:extLst>
          </p:cNvPr>
          <p:cNvSpPr/>
          <p:nvPr/>
        </p:nvSpPr>
        <p:spPr>
          <a:xfrm rot="20748424">
            <a:off x="5174978" y="100778"/>
            <a:ext cx="2463837" cy="2378049"/>
          </a:xfrm>
          <a:prstGeom prst="star5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FF0000"/>
                </a:solidFill>
              </a:rPr>
              <a:t>Online Only</a:t>
            </a:r>
          </a:p>
          <a:p>
            <a:pPr algn="ctr"/>
            <a:r>
              <a:rPr lang="en-US" sz="1400" b="1" dirty="0">
                <a:solidFill>
                  <a:srgbClr val="FF0000"/>
                </a:solidFill>
              </a:rPr>
              <a:t>Bidding</a:t>
            </a:r>
          </a:p>
        </p:txBody>
      </p:sp>
      <p:pic>
        <p:nvPicPr>
          <p:cNvPr id="4" name="Picture 3" descr="A house with a white door&#10;&#10;Description automatically generated">
            <a:extLst>
              <a:ext uri="{FF2B5EF4-FFF2-40B4-BE49-F238E27FC236}">
                <a16:creationId xmlns:a16="http://schemas.microsoft.com/office/drawing/2014/main" id="{3FD12714-B3E7-315D-6AF0-CC3A530C6F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1988" y="249823"/>
            <a:ext cx="4429761" cy="2275101"/>
          </a:xfrm>
          <a:prstGeom prst="rect">
            <a:avLst/>
          </a:prstGeom>
        </p:spPr>
      </p:pic>
      <p:pic>
        <p:nvPicPr>
          <p:cNvPr id="9" name="Picture 8" descr="A qr code with black squares&#10;&#10;Description automatically generated">
            <a:extLst>
              <a:ext uri="{FF2B5EF4-FFF2-40B4-BE49-F238E27FC236}">
                <a16:creationId xmlns:a16="http://schemas.microsoft.com/office/drawing/2014/main" id="{48535405-35BE-DA09-7014-24B7FC3B418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7697" y="2769795"/>
            <a:ext cx="2612558" cy="3135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1768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324D28A-D162-D840-71E3-CD2F45D6D89D}"/>
              </a:ext>
            </a:extLst>
          </p:cNvPr>
          <p:cNvSpPr/>
          <p:nvPr/>
        </p:nvSpPr>
        <p:spPr>
          <a:xfrm>
            <a:off x="7383294" y="1819072"/>
            <a:ext cx="1215957" cy="10019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61F60A0-657D-B10D-52AB-6B84B1C6A908}"/>
              </a:ext>
            </a:extLst>
          </p:cNvPr>
          <p:cNvSpPr/>
          <p:nvPr/>
        </p:nvSpPr>
        <p:spPr>
          <a:xfrm>
            <a:off x="4167343" y="5526435"/>
            <a:ext cx="1215957" cy="100194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90F325E-04A7-0437-5F85-FAF01C911F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14750" y="1765908"/>
            <a:ext cx="4494067" cy="3528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905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8466</TotalTime>
  <Words>102</Words>
  <Application>Microsoft Office PowerPoint</Application>
  <PresentationFormat>Widescreen</PresentationFormat>
  <Paragraphs>27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Source Sans Pro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JD's Real Estate and Auction</dc:creator>
  <cp:lastModifiedBy>Mel Presley</cp:lastModifiedBy>
  <cp:revision>34</cp:revision>
  <cp:lastPrinted>2024-10-11T02:13:11Z</cp:lastPrinted>
  <dcterms:created xsi:type="dcterms:W3CDTF">2022-04-28T14:59:45Z</dcterms:created>
  <dcterms:modified xsi:type="dcterms:W3CDTF">2024-11-15T19:17:23Z</dcterms:modified>
</cp:coreProperties>
</file>